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8"/>
  </p:notesMasterIdLst>
  <p:sldIdLst>
    <p:sldId id="257" r:id="rId2"/>
    <p:sldId id="434" r:id="rId3"/>
    <p:sldId id="349" r:id="rId4"/>
    <p:sldId id="282" r:id="rId5"/>
    <p:sldId id="350" r:id="rId6"/>
    <p:sldId id="331" r:id="rId7"/>
    <p:sldId id="427" r:id="rId8"/>
    <p:sldId id="260" r:id="rId9"/>
    <p:sldId id="333" r:id="rId10"/>
    <p:sldId id="271" r:id="rId11"/>
    <p:sldId id="273" r:id="rId12"/>
    <p:sldId id="444" r:id="rId13"/>
    <p:sldId id="401" r:id="rId14"/>
    <p:sldId id="426" r:id="rId15"/>
    <p:sldId id="274" r:id="rId16"/>
    <p:sldId id="415" r:id="rId17"/>
    <p:sldId id="334" r:id="rId18"/>
    <p:sldId id="275" r:id="rId19"/>
    <p:sldId id="315" r:id="rId20"/>
    <p:sldId id="316" r:id="rId21"/>
    <p:sldId id="278" r:id="rId22"/>
    <p:sldId id="418" r:id="rId23"/>
    <p:sldId id="429" r:id="rId24"/>
    <p:sldId id="256" r:id="rId25"/>
    <p:sldId id="419" r:id="rId26"/>
    <p:sldId id="258" r:id="rId27"/>
    <p:sldId id="259" r:id="rId28"/>
    <p:sldId id="425" r:id="rId29"/>
    <p:sldId id="428" r:id="rId30"/>
    <p:sldId id="436" r:id="rId31"/>
    <p:sldId id="430" r:id="rId32"/>
    <p:sldId id="431" r:id="rId33"/>
    <p:sldId id="432" r:id="rId34"/>
    <p:sldId id="396" r:id="rId35"/>
    <p:sldId id="279" r:id="rId36"/>
    <p:sldId id="413" r:id="rId37"/>
    <p:sldId id="402" r:id="rId38"/>
    <p:sldId id="420" r:id="rId39"/>
    <p:sldId id="399" r:id="rId40"/>
    <p:sldId id="284" r:id="rId41"/>
    <p:sldId id="285" r:id="rId42"/>
    <p:sldId id="407" r:id="rId43"/>
    <p:sldId id="439"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441" r:id="rId65"/>
    <p:sldId id="364" r:id="rId66"/>
    <p:sldId id="365" r:id="rId67"/>
    <p:sldId id="366" r:id="rId68"/>
    <p:sldId id="367" r:id="rId69"/>
    <p:sldId id="368" r:id="rId70"/>
    <p:sldId id="369" r:id="rId71"/>
    <p:sldId id="370" r:id="rId72"/>
    <p:sldId id="371" r:id="rId73"/>
    <p:sldId id="386" r:id="rId74"/>
    <p:sldId id="423" r:id="rId75"/>
    <p:sldId id="372" r:id="rId76"/>
    <p:sldId id="382" r:id="rId77"/>
    <p:sldId id="381" r:id="rId78"/>
    <p:sldId id="374" r:id="rId79"/>
    <p:sldId id="445" r:id="rId80"/>
    <p:sldId id="442" r:id="rId81"/>
    <p:sldId id="375" r:id="rId82"/>
    <p:sldId id="376" r:id="rId83"/>
    <p:sldId id="404" r:id="rId84"/>
    <p:sldId id="379" r:id="rId85"/>
    <p:sldId id="377" r:id="rId86"/>
    <p:sldId id="378" r:id="rId87"/>
    <p:sldId id="380" r:id="rId88"/>
    <p:sldId id="387" r:id="rId89"/>
    <p:sldId id="392" r:id="rId90"/>
    <p:sldId id="385" r:id="rId91"/>
    <p:sldId id="443" r:id="rId92"/>
    <p:sldId id="384" r:id="rId93"/>
    <p:sldId id="416" r:id="rId94"/>
    <p:sldId id="288" r:id="rId95"/>
    <p:sldId id="433" r:id="rId96"/>
    <p:sldId id="424" r:id="rId9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434"/>
            <p14:sldId id="349"/>
            <p14:sldId id="282"/>
            <p14:sldId id="350"/>
            <p14:sldId id="331"/>
            <p14:sldId id="427"/>
            <p14:sldId id="260"/>
            <p14:sldId id="333"/>
            <p14:sldId id="271"/>
            <p14:sldId id="273"/>
          </p14:sldIdLst>
        </p14:section>
        <p14:section name="Tree Search" id="{412A62B4-1FE7-4079-ACC5-C0C901B35D7C}">
          <p14:sldIdLst>
            <p14:sldId id="444"/>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Lst>
        </p14:section>
        <p14:section name="Uninformed Search: Depth-First Strategy" id="{AB03A99E-5E27-407F-871A-DE2D977F8D72}">
          <p14:sldIdLst>
            <p14:sldId id="439"/>
            <p14:sldId id="414"/>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441"/>
            <p14:sldId id="364"/>
            <p14:sldId id="365"/>
            <p14:sldId id="366"/>
            <p14:sldId id="367"/>
            <p14:sldId id="368"/>
            <p14:sldId id="369"/>
            <p14:sldId id="370"/>
            <p14:sldId id="371"/>
            <p14:sldId id="386"/>
            <p14:sldId id="423"/>
            <p14:sldId id="372"/>
            <p14:sldId id="382"/>
            <p14:sldId id="381"/>
            <p14:sldId id="374"/>
            <p14:sldId id="445"/>
          </p14:sldIdLst>
        </p14:section>
        <p14:section name="Designing Heuristics for Informed Search" id="{1EC0CE7D-150E-44BA-BD6D-B192C6B78443}">
          <p14:sldIdLst>
            <p14:sldId id="442"/>
            <p14:sldId id="375"/>
            <p14:sldId id="376"/>
            <p14:sldId id="404"/>
            <p14:sldId id="379"/>
            <p14:sldId id="377"/>
            <p14:sldId id="378"/>
            <p14:sldId id="380"/>
            <p14:sldId id="387"/>
            <p14:sldId id="392"/>
            <p14:sldId id="385"/>
          </p14:sldIdLst>
        </p14:section>
        <p14:section name="Summary" id="{B419AB6B-658F-48B9-9342-4C02D6BA1150}">
          <p14:sldIdLst>
            <p14:sldId id="443"/>
            <p14:sldId id="384"/>
            <p14:sldId id="416"/>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0" autoAdjust="0"/>
    <p:restoredTop sz="86391" autoAdjust="0"/>
  </p:normalViewPr>
  <p:slideViewPr>
    <p:cSldViewPr>
      <p:cViewPr varScale="1">
        <p:scale>
          <a:sx n="139" d="100"/>
          <a:sy n="139" d="100"/>
        </p:scale>
        <p:origin x="2160" y="80"/>
      </p:cViewPr>
      <p:guideLst>
        <p:guide orient="horz" pos="2160"/>
        <p:guide pos="2880"/>
      </p:guideLst>
    </p:cSldViewPr>
  </p:slideViewPr>
  <p:outlineViewPr>
    <p:cViewPr>
      <p:scale>
        <a:sx n="33" d="100"/>
        <a:sy n="33" d="100"/>
      </p:scale>
      <p:origin x="0" y="-684"/>
    </p:cViewPr>
  </p:outlineViewPr>
  <p:notesTextViewPr>
    <p:cViewPr>
      <p:scale>
        <a:sx n="100" d="100"/>
        <a:sy n="100" d="100"/>
      </p:scale>
      <p:origin x="0" y="0"/>
    </p:cViewPr>
  </p:notesTextViewPr>
  <p:sorterViewPr>
    <p:cViewPr>
      <p:scale>
        <a:sx n="100" d="100"/>
        <a:sy n="100" d="100"/>
      </p:scale>
      <p:origin x="0" y="-2193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23</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93</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5/16/2025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5/16/2025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5/16/2025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2.png"/></Relationships>
</file>

<file path=ppt/slides/_rels/slide66.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580.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en.wikipedia.org/wiki/A*_search_algorith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7.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3.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4.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7DC-64EF-F8C4-6016-F9A8ADA736FB}"/>
            </a:ext>
          </a:extLst>
        </p:cNvPr>
        <p:cNvGrpSpPr/>
        <p:nvPr/>
      </p:nvGrpSpPr>
      <p:grpSpPr>
        <a:xfrm>
          <a:off x="0" y="0"/>
          <a:ext cx="0" cy="0"/>
          <a:chOff x="0" y="0"/>
          <a:chExt cx="0" cy="0"/>
        </a:xfrm>
      </p:grpSpPr>
      <p:pic>
        <p:nvPicPr>
          <p:cNvPr id="5" name="Picture 4" descr="Small tree">
            <a:extLst>
              <a:ext uri="{FF2B5EF4-FFF2-40B4-BE49-F238E27FC236}">
                <a16:creationId xmlns:a16="http://schemas.microsoft.com/office/drawing/2014/main" id="{3ADDF624-42A3-DC61-D9D8-22C2ADE70AA3}"/>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0579465B-7991-CAF5-C133-A63D30CEE1F4}"/>
              </a:ext>
            </a:extLst>
          </p:cNvPr>
          <p:cNvSpPr>
            <a:spLocks noGrp="1"/>
          </p:cNvSpPr>
          <p:nvPr>
            <p:ph type="title"/>
          </p:nvPr>
        </p:nvSpPr>
        <p:spPr>
          <a:xfrm>
            <a:off x="1143000" y="3657600"/>
            <a:ext cx="6858000" cy="2900518"/>
          </a:xfrm>
        </p:spPr>
        <p:txBody>
          <a:bodyPr vert="horz" lIns="91440" tIns="45720" rIns="91440" bIns="45720" rtlCol="0" anchor="b">
            <a:normAutofit/>
          </a:bodyPr>
          <a:lstStyle/>
          <a:p>
            <a:pPr algn="ctr" defTabSz="914400"/>
            <a:r>
              <a:rPr lang="en-US" sz="6000" b="1" dirty="0">
                <a:solidFill>
                  <a:srgbClr val="FFFFFF"/>
                </a:solidFill>
              </a:rPr>
              <a:t>Tree Search</a:t>
            </a:r>
          </a:p>
        </p:txBody>
      </p:sp>
    </p:spTree>
    <p:extLst>
      <p:ext uri="{BB962C8B-B14F-4D97-AF65-F5344CB8AC3E}">
        <p14:creationId xmlns:p14="http://schemas.microsoft.com/office/powerpoint/2010/main" val="346642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38689" y="2685535"/>
            <a:ext cx="1364113" cy="970815"/>
            <a:chOff x="7738689" y="2685535"/>
            <a:chExt cx="1364113" cy="970815"/>
          </a:xfrm>
        </p:grpSpPr>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353285626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Time and Space Complexity of Tree Search</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825624"/>
                <a:ext cx="7886700" cy="4498975"/>
              </a:xfrm>
            </p:spPr>
            <p:txBody>
              <a:bodyPr>
                <a:normAutofit fontScale="92500" lnSpcReduction="10000"/>
              </a:bodyPr>
              <a:lstStyle/>
              <a:p>
                <a:pPr marL="0" indent="0">
                  <a:lnSpc>
                    <a:spcPct val="90000"/>
                  </a:lnSpc>
                  <a:buNone/>
                </a:pPr>
                <a:endParaRPr lang="en-US" sz="2400" dirty="0"/>
              </a:p>
              <a:p>
                <a:pPr>
                  <a:lnSpc>
                    <a:spcPct val="90000"/>
                  </a:lnSpc>
                </a:pPr>
                <a:r>
                  <a:rPr lang="en-US" dirty="0"/>
                  <a:t>Time and space complexity depend on the </a:t>
                </a:r>
                <a:r>
                  <a:rPr lang="en-US" b="1" dirty="0">
                    <a:solidFill>
                      <a:srgbClr val="FF0000"/>
                    </a:solidFill>
                  </a:rPr>
                  <a:t>number of tree nodes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a:t>
                </a:r>
                <a:r>
                  <a:rPr lang="en-US" dirty="0"/>
                  <a:t>searched till a goal node is found:</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dirty="0"/>
                  <a:t>We have the following options:</a:t>
                </a:r>
              </a:p>
              <a:p>
                <a:endParaRPr lang="en-US" dirty="0"/>
              </a:p>
              <a:p>
                <a:pPr lvl="1">
                  <a:buFont typeface="Wingdings" panose="05000000000000000000" pitchFamily="2" charset="2"/>
                  <a:buChar char="§"/>
                </a:pPr>
                <a:r>
                  <a:rPr lang="en-US" b="1" dirty="0">
                    <a:solidFill>
                      <a:srgbClr val="FF0000"/>
                    </a:solidFill>
                  </a:rPr>
                  <a:t>Estimate the reachable states space size. </a:t>
                </a:r>
                <a:r>
                  <a:rPr lang="en-US" dirty="0"/>
                  <a:t>Only works if each state is represented by exactly one node.</a:t>
                </a:r>
              </a:p>
              <a:p>
                <a:pPr lvl="1">
                  <a:buFont typeface="Wingdings" panose="05000000000000000000" pitchFamily="2" charset="2"/>
                  <a:buChar char="§"/>
                </a:pPr>
                <a:r>
                  <a:rPr lang="en-US" b="1" dirty="0">
                    <a:solidFill>
                      <a:srgbClr val="FF0000"/>
                    </a:solidFill>
                  </a:rPr>
                  <a:t>Estimate the number of searched tree nodes </a:t>
                </a:r>
                <a:r>
                  <a:rPr lang="en-US" dirty="0"/>
                  <a:t>directly.</a:t>
                </a:r>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endParaRPr lang="en-US" sz="2100"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r="-773" b="-407"/>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051" r="-1677" b="-89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itle 10">
            <a:extLst>
              <a:ext uri="{FF2B5EF4-FFF2-40B4-BE49-F238E27FC236}">
                <a16:creationId xmlns:a16="http://schemas.microsoft.com/office/drawing/2014/main" id="{15FC7854-686E-E321-C83E-5FE194A7652C}"/>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Permutations</a:t>
            </a:r>
          </a:p>
        </p:txBody>
      </p:sp>
    </p:spTree>
    <p:extLst>
      <p:ext uri="{BB962C8B-B14F-4D97-AF65-F5344CB8AC3E}">
        <p14:creationId xmlns:p14="http://schemas.microsoft.com/office/powerpoint/2010/main" val="274539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8F578A23-5E6F-460D-25E4-1BFFD63A61C1}"/>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Combinations</a:t>
            </a:r>
          </a:p>
        </p:txBody>
      </p:sp>
    </p:spTree>
    <p:extLst>
      <p:ext uri="{BB962C8B-B14F-4D97-AF65-F5344CB8AC3E}">
        <p14:creationId xmlns:p14="http://schemas.microsoft.com/office/powerpoint/2010/main" val="398900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3203575"/>
              </a:xfrm>
            </p:spPr>
            <p:txBody>
              <a:bodyPr>
                <a:normAutofit fontScale="700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with redundant paths where one state can be represented by multiple nodes.</a:t>
                </a:r>
              </a:p>
              <a:p>
                <a:pPr>
                  <a:lnSpc>
                    <a:spcPct val="90000"/>
                  </a:lnSpc>
                </a:pPr>
                <a:r>
                  <a:rPr lang="en-US" sz="2400" dirty="0"/>
                  <a:t>We can base the estimation on the search problem description: </a:t>
                </a:r>
                <a:br>
                  <a:rPr lang="en-US" sz="2400" dirty="0"/>
                </a:br>
                <a:r>
                  <a:rPr lang="en-US" sz="2400" dirty="0"/>
                  <a:t>initial state, actions and the transition function.</a:t>
                </a:r>
              </a:p>
              <a:p>
                <a:pPr>
                  <a:lnSpc>
                    <a:spcPct val="90000"/>
                  </a:lnSpc>
                </a:pPr>
                <a:r>
                  <a:rPr lang="en-US" sz="2400" dirty="0"/>
                  <a:t>Used metrics are:</a:t>
                </a:r>
              </a:p>
              <a:p>
                <a:pPr>
                  <a:lnSpc>
                    <a:spcPct val="90000"/>
                  </a:lnSpc>
                </a:pPr>
                <a:endParaRPr lang="en-US" sz="2400" dirty="0"/>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 =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3203575"/>
              </a:xfrm>
              <a:blipFill>
                <a:blip r:embed="rId2"/>
                <a:stretch>
                  <a:fillRect l="-464" t="-2662" r="-92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10A32-796C-7D4F-5C9F-B489A8E34EE0}"/>
              </a:ext>
            </a:extLst>
          </p:cNvPr>
          <p:cNvSpPr>
            <a:spLocks noGrp="1"/>
          </p:cNvSpPr>
          <p:nvPr>
            <p:ph type="sldNum" sz="quarter" idx="4294967295"/>
          </p:nvPr>
        </p:nvSpPr>
        <p:spPr>
          <a:xfrm>
            <a:off x="7086600" y="6356350"/>
            <a:ext cx="2057400" cy="365125"/>
          </a:xfrm>
        </p:spPr>
        <p:txBody>
          <a:bodyPr/>
          <a:lstStyle/>
          <a:p>
            <a:fld id="{768102A7-0C28-44F0-898D-773E064A07DF}" type="slidenum">
              <a:rPr lang="en-US" smtClean="0"/>
              <a:pPr/>
              <a:t>30</a:t>
            </a:fld>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44D236A-7F33-1A94-FD33-747BCD1DF5F0}"/>
                  </a:ext>
                </a:extLst>
              </p:cNvPr>
              <p:cNvSpPr txBox="1"/>
              <p:nvPr/>
            </p:nvSpPr>
            <p:spPr>
              <a:xfrm>
                <a:off x="2590800" y="5188250"/>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xmlns="">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590800" y="5188250"/>
                <a:ext cx="3962400" cy="400110"/>
              </a:xfrm>
              <a:prstGeom prst="rect">
                <a:avLst/>
              </a:prstGeom>
              <a:blipFill>
                <a:blip r:embed="rId3"/>
                <a:stretch>
                  <a:fillRect b="-13235"/>
                </a:stretch>
              </a:blipFill>
            </p:spPr>
            <p:txBody>
              <a:bodyPr/>
              <a:lstStyle/>
              <a:p>
                <a:r>
                  <a:rPr lang="en-US">
                    <a:noFill/>
                  </a:rPr>
                  <a:t> </a:t>
                </a:r>
              </a:p>
            </p:txBody>
          </p:sp>
        </mc:Fallback>
      </mc:AlternateContent>
    </p:spTree>
    <p:extLst>
      <p:ext uri="{BB962C8B-B14F-4D97-AF65-F5344CB8AC3E}">
        <p14:creationId xmlns:p14="http://schemas.microsoft.com/office/powerpoint/2010/main" val="1271734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088059E6-D753-634D-91CF-99F459E33810}"/>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Breadth-First Search</a:t>
            </a:r>
            <a:endParaRPr lang="en-US" sz="2400" dirty="0"/>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algorithm/planning agent is </a:t>
            </a:r>
            <a:r>
              <a:rPr lang="en-US" b="1" dirty="0">
                <a:solidFill>
                  <a:srgbClr val="FF0000"/>
                </a:solidFill>
              </a:rPr>
              <a:t>not provided information about how close a state is to the goal state</a:t>
            </a:r>
            <a:r>
              <a:rPr lang="en-US" dirty="0"/>
              <a:t>. </a:t>
            </a:r>
          </a:p>
          <a:p>
            <a:pPr marL="0" indent="0">
              <a:buNone/>
            </a:pPr>
            <a:endParaRPr lang="en-US" dirty="0"/>
          </a:p>
          <a:p>
            <a:pPr marL="0" indent="0">
              <a:buNone/>
            </a:pPr>
            <a:r>
              <a:rPr lang="en-US" dirty="0"/>
              <a:t>It just has the labels of the atomic states and the transition function.</a:t>
            </a:r>
          </a:p>
          <a:p>
            <a:pPr marL="0" indent="0">
              <a:buNone/>
            </a:pPr>
            <a:endParaRPr lang="en-US" dirty="0"/>
          </a:p>
          <a:p>
            <a:pPr marL="0" indent="0">
              <a:buNone/>
            </a:pPr>
            <a:r>
              <a:rPr lang="en-US" dirty="0"/>
              <a:t>It blindly searches following a simple strategy until it ends up in the goal state.</a:t>
            </a:r>
          </a:p>
          <a:p>
            <a:endParaRPr lang="en-US" dirty="0"/>
          </a:p>
          <a:p>
            <a:pPr marL="0" indent="0">
              <a:buNone/>
            </a:pPr>
            <a:r>
              <a:rPr lang="en-US" dirty="0"/>
              <a:t>Search strategies:</a:t>
            </a:r>
          </a:p>
          <a:p>
            <a:pPr lvl="1"/>
            <a:r>
              <a:rPr lang="en-US" b="1" dirty="0"/>
              <a:t>Breadth-first search strategy</a:t>
            </a:r>
            <a:r>
              <a:rPr lang="en-US" dirty="0"/>
              <a:t>: BFS and uniform-cost search</a:t>
            </a:r>
          </a:p>
          <a:p>
            <a:pPr lvl="1"/>
            <a:r>
              <a:rPr lang="en-US" b="1" dirty="0"/>
              <a:t>Depth-first search strategy</a:t>
            </a:r>
            <a:r>
              <a:rPr lang="en-US" dirty="0"/>
              <a:t>: DFS and Iterative deepening search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node/state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509330" y="3352800"/>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19650" y="4219851"/>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libri" panose="020F0502020204030204" pitchFamily="34"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C4D7-A72B-B7BA-23D0-AADFFB809C13}"/>
            </a:ext>
          </a:extLst>
        </p:cNvPr>
        <p:cNvGrpSpPr/>
        <p:nvPr/>
      </p:nvGrpSpPr>
      <p:grpSpPr>
        <a:xfrm>
          <a:off x="0" y="0"/>
          <a:ext cx="0" cy="0"/>
          <a:chOff x="0" y="0"/>
          <a:chExt cx="0" cy="0"/>
        </a:xfrm>
      </p:grpSpPr>
      <p:pic>
        <p:nvPicPr>
          <p:cNvPr id="1026" name="Picture 2" descr="Choose A Path Stock Photos And Images - 123RF">
            <a:extLst>
              <a:ext uri="{FF2B5EF4-FFF2-40B4-BE49-F238E27FC236}">
                <a16:creationId xmlns:a16="http://schemas.microsoft.com/office/drawing/2014/main" id="{37F1C367-FAD8-DE34-D253-74FF1141165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1047C0-7FF7-58C0-B54C-728F730191FB}"/>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D7AECE87-AAFF-E224-C9B0-81EC6D79F9E2}"/>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Depth-First Search</a:t>
            </a:r>
            <a:endParaRPr lang="en-US" sz="2400" dirty="0"/>
          </a:p>
        </p:txBody>
      </p:sp>
    </p:spTree>
    <p:extLst>
      <p:ext uri="{BB962C8B-B14F-4D97-AF65-F5344CB8AC3E}">
        <p14:creationId xmlns:p14="http://schemas.microsoft.com/office/powerpoint/2010/main" val="3301869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77500" lnSpcReduction="20000"/>
              </a:bodyPr>
              <a:lstStyle/>
              <a:p>
                <a:r>
                  <a:rPr lang="en-US" dirty="0"/>
                  <a:t>DFS could be implemented like BFS/Best-first search,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b="1" dirty="0">
                    <a:solidFill>
                      <a:srgbClr val="FF0000"/>
                    </a:solidFill>
                  </a:rPr>
                  <a:t>no reached data structure can be used!</a:t>
                </a:r>
                <a:r>
                  <a:rPr lang="en-US" dirty="0"/>
                  <a:t> Options: </a:t>
                </a:r>
              </a:p>
              <a:p>
                <a:pPr lvl="1"/>
                <a:r>
                  <a:rPr lang="en-US" b="1" dirty="0"/>
                  <a:t>Iterative implementation</a:t>
                </a:r>
                <a:r>
                  <a:rPr lang="en-US" dirty="0"/>
                  <a:t>: Build the tree, and abandoned branches are removed from memory. Cycle checking is only done against the current path. This is similar to Backtracking search.</a:t>
                </a:r>
              </a:p>
              <a:p>
                <a:pPr lvl="1"/>
                <a:r>
                  <a:rPr lang="en-US" dirty="0"/>
                  <a:t>Recursive implementation: Cycle checking is an issue because the current path is stored in the function call stack, which is not accessible to the function. An additional data structure that contains the nodes in the current path can be used.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309"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mc:Choice xmlns:a14="http://schemas.microsoft.com/office/drawing/2010/main" Requires="a14">
          <p:sp>
            <p:nvSpPr>
              <p:cNvPr id="32771" name="Rectangle 3"/>
              <p:cNvSpPr>
                <a:spLocks noGrp="1" noChangeArrowheads="1"/>
              </p:cNvSpPr>
              <p:nvPr>
                <p:ph idx="1"/>
              </p:nvPr>
            </p:nvSpPr>
            <p:spPr>
              <a:xfrm>
                <a:off x="687319" y="5754915"/>
                <a:ext cx="7886700" cy="720324"/>
              </a:xfrm>
            </p:spPr>
            <p:txBody>
              <a:bodyPr>
                <a:normAutofit fontScale="92500"/>
              </a:bodyPr>
              <a:lstStyle/>
              <a:p>
                <a:r>
                  <a:rPr lang="en-US" dirty="0"/>
                  <a:t>Time: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a14:m>
                <a:r>
                  <a:rPr lang="en-US" dirty="0"/>
                  <a:t> – worst case is expanding all paths.</a:t>
                </a:r>
              </a:p>
              <a:p>
                <a:r>
                  <a:rPr lang="en-US" dirty="0"/>
                  <a:t>Space: </a:t>
                </a:r>
                <a14:m>
                  <m:oMath xmlns:m="http://schemas.openxmlformats.org/officeDocument/2006/math">
                    <m:r>
                      <a:rPr lang="en-US" i="1" dirty="0">
                        <a:latin typeface="Cambria Math" panose="02040503050406030204" pitchFamily="18" charset="0"/>
                      </a:rPr>
                      <m:t>𝑂</m:t>
                    </m:r>
                    <m:r>
                      <a:rPr lang="en-US" i="1" dirty="0">
                        <a:latin typeface="Cambria Math" panose="02040503050406030204" pitchFamily="18" charset="0"/>
                      </a:rPr>
                      <m:t>(</m:t>
                    </m:r>
                    <m:r>
                      <a:rPr lang="en-US" i="1" dirty="0">
                        <a:latin typeface="Cambria Math" panose="02040503050406030204" pitchFamily="18" charset="0"/>
                      </a:rPr>
                      <m:t>𝑏𝑚</m:t>
                    </m:r>
                    <m:r>
                      <a:rPr lang="en-US" i="1" dirty="0">
                        <a:latin typeface="Cambria Math" panose="02040503050406030204" pitchFamily="18" charset="0"/>
                      </a:rPr>
                      <m:t>)</m:t>
                    </m:r>
                  </m:oMath>
                </a14:m>
                <a:r>
                  <a:rPr lang="en-US" dirty="0"/>
                  <a:t> - if it only stores the frontier nodes and the current path.</a:t>
                </a:r>
              </a:p>
              <a:p>
                <a:endParaRPr lang="en-US" sz="2400" dirty="0"/>
              </a:p>
            </p:txBody>
          </p:sp>
        </mc:Choice>
        <mc:Fallback>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619" t="-8475" b="-14407"/>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br>
                  <a:rPr lang="en-US" sz="2400" dirty="0"/>
                </a:b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br>
              <a:rPr lang="en-US" sz="6000" b="1" dirty="0">
                <a:solidFill>
                  <a:srgbClr val="FFFFFF"/>
                </a:solidFill>
              </a:rPr>
            </a:br>
            <a:r>
              <a:rPr lang="en-US" sz="4400" dirty="0">
                <a:solidFill>
                  <a:srgbClr val="FFFFFF"/>
                </a:solidFill>
              </a:rPr>
              <a:t>Introduction</a:t>
            </a:r>
            <a:endParaRPr lang="en-US" sz="6000" dirty="0">
              <a:solidFill>
                <a:srgbClr val="FFFFFF"/>
              </a:solidFill>
            </a:endParaRP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Discussed 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56F2-D2C9-02A8-DE85-3DC1B2C999B6}"/>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EDCE3405-8AB5-0D1A-0B74-548B088EF9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8643F467-F528-4108-C110-27ADCBEE0CC8}"/>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A* Search</a:t>
            </a:r>
            <a:endParaRPr lang="en-US" sz="4800" b="1" dirty="0">
              <a:solidFill>
                <a:srgbClr val="FFFFFF"/>
              </a:solidFill>
            </a:endParaRPr>
          </a:p>
        </p:txBody>
      </p:sp>
    </p:spTree>
    <p:extLst>
      <p:ext uri="{BB962C8B-B14F-4D97-AF65-F5344CB8AC3E}">
        <p14:creationId xmlns:p14="http://schemas.microsoft.com/office/powerpoint/2010/main" val="3202707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t>
            </a:r>
            <a:br>
              <a:rPr lang="en-US" dirty="0"/>
            </a:br>
            <a:r>
              <a:rPr lang="en-US" dirty="0"/>
              <a:t>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A*Search</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7EA6-8025-90E1-E37A-575A8A03C50C}"/>
              </a:ext>
            </a:extLst>
          </p:cNvPr>
          <p:cNvSpPr>
            <a:spLocks noGrp="1"/>
          </p:cNvSpPr>
          <p:nvPr>
            <p:ph type="title"/>
          </p:nvPr>
        </p:nvSpPr>
        <p:spPr/>
        <p:txBody>
          <a:bodyPr/>
          <a:lstStyle/>
          <a:p>
            <a:r>
              <a:rPr lang="en-US" dirty="0"/>
              <a:t>Iterative-Deepening A* Search – IDA*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F068FC-89B3-09BC-2DDC-E641BE15087F}"/>
                  </a:ext>
                </a:extLst>
              </p:cNvPr>
              <p:cNvSpPr>
                <a:spLocks noGrp="1"/>
              </p:cNvSpPr>
              <p:nvPr>
                <p:ph idx="1"/>
              </p:nvPr>
            </p:nvSpPr>
            <p:spPr/>
            <p:txBody>
              <a:bodyPr>
                <a:normAutofit fontScale="92500" lnSpcReduction="20000"/>
              </a:bodyPr>
              <a:lstStyle/>
              <a:p>
                <a:r>
                  <a:rPr lang="en-US" b="1" dirty="0"/>
                  <a:t>Idea</a:t>
                </a:r>
                <a:r>
                  <a:rPr lang="en-US" dirty="0"/>
                  <a:t>: A* search without a reached data structure.</a:t>
                </a:r>
              </a:p>
              <a:p>
                <a:r>
                  <a:rPr lang="en-US" b="1" dirty="0"/>
                  <a:t>Remember</a:t>
                </a:r>
                <a:r>
                  <a:rPr lang="en-US" dirty="0"/>
                  <a:t>: Regular IDA is uninformed and increases the cutoff by one after each iteration.</a:t>
                </a:r>
              </a:p>
              <a:p>
                <a:endParaRPr lang="en-US" dirty="0"/>
              </a:p>
              <a:p>
                <a:r>
                  <a:rPr lang="en-US" dirty="0"/>
                  <a:t>IDA* uses the cost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𝑔</m:t>
                    </m:r>
                    <m:r>
                      <a:rPr lang="en-US" i="1" dirty="0" err="1" smtClean="0">
                        <a:latin typeface="Cambria Math" panose="02040503050406030204" pitchFamily="18" charset="0"/>
                      </a:rPr>
                      <m:t>+</m:t>
                    </m:r>
                    <m:r>
                      <a:rPr lang="en-US" i="1" dirty="0" err="1" smtClean="0">
                        <a:latin typeface="Cambria Math" panose="02040503050406030204" pitchFamily="18" charset="0"/>
                      </a:rPr>
                      <m:t>h</m:t>
                    </m:r>
                  </m:oMath>
                </a14:m>
                <a:r>
                  <a:rPr lang="en-US" dirty="0"/>
                  <a:t> of a node as the cutoff. In each iteration, the cost cutoff increases slightly. It is optimal if </a:t>
                </a:r>
                <a14:m>
                  <m:oMath xmlns:m="http://schemas.openxmlformats.org/officeDocument/2006/math">
                    <m:r>
                      <a:rPr lang="en-US" i="1" dirty="0" smtClean="0">
                        <a:latin typeface="Cambria Math" panose="02040503050406030204" pitchFamily="18" charset="0"/>
                      </a:rPr>
                      <m:t>h</m:t>
                    </m:r>
                  </m:oMath>
                </a14:m>
                <a:r>
                  <a:rPr lang="en-US" dirty="0"/>
                  <a:t> is admissible. </a:t>
                </a:r>
              </a:p>
              <a:p>
                <a:r>
                  <a:rPr lang="en-US" b="1" dirty="0"/>
                  <a:t>Issues</a:t>
                </a:r>
                <a:r>
                  <a:rPr lang="en-US" dirty="0"/>
                  <a:t>: </a:t>
                </a:r>
              </a:p>
              <a:p>
                <a:pPr lvl="1"/>
                <a:r>
                  <a:rPr lang="en-US" dirty="0"/>
                  <a:t>By how much to increase the cutoff in each iteration.</a:t>
                </a:r>
              </a:p>
              <a:p>
                <a:pPr lvl="1"/>
                <a:r>
                  <a:rPr lang="en-US" dirty="0"/>
                  <a:t>Rebuilds the tree many times.</a:t>
                </a:r>
              </a:p>
              <a:p>
                <a:endParaRPr lang="en-US" dirty="0"/>
              </a:p>
              <a:p>
                <a:r>
                  <a:rPr lang="en-US" b="1" dirty="0"/>
                  <a:t>Other memory-bounded variants of A* search</a:t>
                </a:r>
                <a:r>
                  <a:rPr lang="en-US" dirty="0"/>
                  <a:t>: </a:t>
                </a:r>
              </a:p>
              <a:p>
                <a:pPr lvl="1"/>
                <a:r>
                  <a:rPr lang="en-US" dirty="0"/>
                  <a:t>Recursive best-first search (RBFS) adds a </a:t>
                </a:r>
                <a14:m>
                  <m:oMath xmlns:m="http://schemas.openxmlformats.org/officeDocument/2006/math">
                    <m:r>
                      <a:rPr lang="en-US" i="1" dirty="0" smtClean="0">
                        <a:latin typeface="Cambria Math" panose="02040503050406030204" pitchFamily="18" charset="0"/>
                      </a:rPr>
                      <m:t>𝑓</m:t>
                    </m:r>
                  </m:oMath>
                </a14:m>
                <a:r>
                  <a:rPr lang="en-US" dirty="0"/>
                  <a:t>-limit to the depth-first search behavior of best-first search.</a:t>
                </a:r>
              </a:p>
              <a:p>
                <a:pPr lvl="1"/>
                <a:r>
                  <a:rPr lang="en-US" dirty="0"/>
                  <a:t>Simplified memory-bounded A* (SMA*) performs A* till the memory is full and then drops the worst (highest </a:t>
                </a:r>
                <a14:m>
                  <m:oMath xmlns:m="http://schemas.openxmlformats.org/officeDocument/2006/math">
                    <m:r>
                      <a:rPr lang="en-US" i="1" dirty="0" smtClean="0">
                        <a:latin typeface="Cambria Math" panose="02040503050406030204" pitchFamily="18" charset="0"/>
                      </a:rPr>
                      <m:t>𝑓</m:t>
                    </m:r>
                  </m:oMath>
                </a14:m>
                <a:r>
                  <a:rPr lang="en-US" dirty="0"/>
                  <a:t>) leaf node from memory. It can rebuild the node later if needed.</a:t>
                </a:r>
              </a:p>
            </p:txBody>
          </p:sp>
        </mc:Choice>
        <mc:Fallback>
          <p:sp>
            <p:nvSpPr>
              <p:cNvPr id="3" name="Content Placeholder 2">
                <a:extLst>
                  <a:ext uri="{FF2B5EF4-FFF2-40B4-BE49-F238E27FC236}">
                    <a16:creationId xmlns:a16="http://schemas.microsoft.com/office/drawing/2014/main" id="{64F068FC-89B3-09BC-2DDC-E641BE15087F}"/>
                  </a:ext>
                </a:extLst>
              </p:cNvPr>
              <p:cNvSpPr>
                <a:spLocks noGrp="1" noRot="1" noChangeAspect="1" noMove="1" noResize="1" noEditPoints="1" noAdjustHandles="1" noChangeArrowheads="1" noChangeShapeType="1" noTextEdit="1"/>
              </p:cNvSpPr>
              <p:nvPr>
                <p:ph idx="1"/>
              </p:nvPr>
            </p:nvSpPr>
            <p:spPr>
              <a:blipFill>
                <a:blip r:embed="rId2"/>
                <a:stretch>
                  <a:fillRect l="-541" t="-2381" r="-464"/>
                </a:stretch>
              </a:blipFill>
            </p:spPr>
            <p:txBody>
              <a:bodyPr/>
              <a:lstStyle/>
              <a:p>
                <a:r>
                  <a:rPr lang="en-US">
                    <a:noFill/>
                  </a:rPr>
                  <a:t> </a:t>
                </a:r>
              </a:p>
            </p:txBody>
          </p:sp>
        </mc:Fallback>
      </mc:AlternateContent>
    </p:spTree>
    <p:extLst>
      <p:ext uri="{BB962C8B-B14F-4D97-AF65-F5344CB8AC3E}">
        <p14:creationId xmlns:p14="http://schemas.microsoft.com/office/powerpoint/2010/main" val="9627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6ECF-8245-AD86-8DAF-0F72372690E8}"/>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7206BED6-8397-E00D-DF22-9F7D395208F9}"/>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501D3DEE-D717-FB37-FBF0-1F954F97A70A}"/>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Designing Heuristics</a:t>
            </a:r>
            <a:endParaRPr lang="en-US" sz="4800" b="1" dirty="0">
              <a:solidFill>
                <a:srgbClr val="FFFFFF"/>
              </a:solidFill>
            </a:endParaRPr>
          </a:p>
        </p:txBody>
      </p:sp>
    </p:spTree>
    <p:extLst>
      <p:ext uri="{BB962C8B-B14F-4D97-AF65-F5344CB8AC3E}">
        <p14:creationId xmlns:p14="http://schemas.microsoft.com/office/powerpoint/2010/main" val="926816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31525A40-C194-58F5-842E-78E1D4B0EFF7}"/>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6A4A9C3A-6405-2270-39F4-75120E41EC91}"/>
              </a:ext>
            </a:extLst>
          </p:cNvPr>
          <p:cNvSpPr>
            <a:spLocks noGrp="1"/>
          </p:cNvSpPr>
          <p:nvPr>
            <p:ph type="title"/>
          </p:nvPr>
        </p:nvSpPr>
        <p:spPr>
          <a:xfrm>
            <a:off x="685800" y="3953294"/>
            <a:ext cx="7543800" cy="2900518"/>
          </a:xfrm>
        </p:spPr>
        <p:txBody>
          <a:bodyPr vert="horz" lIns="91440" tIns="45720" rIns="91440" bIns="45720" rtlCol="0" anchor="b">
            <a:normAutofit/>
          </a:bodyPr>
          <a:lstStyle/>
          <a:p>
            <a:pPr algn="ctr" defTabSz="914400"/>
            <a:r>
              <a:rPr lang="en-US" sz="6000" b="1" dirty="0">
                <a:solidFill>
                  <a:srgbClr val="FFFFFF"/>
                </a:solidFill>
              </a:rPr>
              <a:t>Summary</a:t>
            </a:r>
            <a:br>
              <a:rPr lang="en-US" sz="6000" b="1" dirty="0">
                <a:solidFill>
                  <a:srgbClr val="FFFFFF"/>
                </a:solidFill>
              </a:rPr>
            </a:br>
            <a:r>
              <a:rPr lang="en-US" sz="4800" dirty="0">
                <a:solidFill>
                  <a:srgbClr val="FFFFFF"/>
                </a:solidFill>
              </a:rPr>
              <a:t>Tree Search</a:t>
            </a:r>
            <a:endParaRPr lang="en-US" sz="6000" dirty="0">
              <a:solidFill>
                <a:srgbClr val="FFFFFF"/>
              </a:solidFill>
            </a:endParaRPr>
          </a:p>
        </p:txBody>
      </p:sp>
    </p:spTree>
    <p:extLst>
      <p:ext uri="{BB962C8B-B14F-4D97-AF65-F5344CB8AC3E}">
        <p14:creationId xmlns:p14="http://schemas.microsoft.com/office/powerpoint/2010/main" val="4280976743"/>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36879" y="358746"/>
            <a:ext cx="8229600" cy="868362"/>
          </a:xfrm>
        </p:spPr>
        <p:txBody>
          <a:bodyPr>
            <a:normAutofit fontScale="90000"/>
          </a:bodyPr>
          <a:lstStyle/>
          <a:p>
            <a:r>
              <a:rPr lang="en-US" dirty="0">
                <a:latin typeface="+mn-lt"/>
              </a:rPr>
              <a:t>Summary: </a:t>
            </a:r>
            <a:br>
              <a:rPr lang="en-US" dirty="0">
                <a:latin typeface="+mn-lt"/>
              </a:rPr>
            </a:br>
            <a:r>
              <a:rPr lang="en-US" dirty="0">
                <a:latin typeface="+mn-lt"/>
              </a:rPr>
              <a:t>All Search Strategies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592125">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27583">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2"/>
                      </a:ext>
                    </a:extLst>
                  </a:tr>
                  <a:tr h="698004">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𝑏𝑚</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𝑏𝑑</m:t>
                                </m:r>
                                <m:r>
                                  <a:rPr lang="en-US" sz="1600" i="1" dirty="0" smtClean="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5744">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pPr algn="ctr"/>
                          <a:r>
                            <a:rPr lang="en-US" sz="1600" dirty="0"/>
                            <a:t>Depends on heuristic</a:t>
                          </a:r>
                          <a:br>
                            <a:rPr lang="en-US" sz="1600" dirty="0"/>
                          </a:br>
                          <a14:m>
                            <m:oMathPara xmlns:m="http://schemas.openxmlformats.org/officeDocument/2006/math">
                              <m:oMathParaPr>
                                <m:jc m:val="center"/>
                              </m:oMathParaPr>
                              <m:oMath xmlns:m="http://schemas.openxmlformats.org/officeDocument/2006/math">
                                <m:r>
                                  <m:rPr>
                                    <m:nor/>
                                  </m:rPr>
                                  <a:rPr lang="en-US" sz="1600" dirty="0" smtClean="0"/>
                                  <m:t>Best</m:t>
                                </m:r>
                                <m:r>
                                  <m:rPr>
                                    <m:nor/>
                                  </m:rPr>
                                  <a:rPr lang="en-US" sz="1600" dirty="0" smtClean="0"/>
                                  <m:t> </m:t>
                                </m:r>
                                <m:r>
                                  <m:rPr>
                                    <m:nor/>
                                  </m:rPr>
                                  <a:rPr lang="en-US" sz="1600" dirty="0" smtClean="0"/>
                                  <m:t>case</m:t>
                                </m:r>
                                <m:r>
                                  <m:rPr>
                                    <m:nor/>
                                  </m:rPr>
                                  <a:rPr lang="en-US" sz="1600" dirty="0" smtClean="0"/>
                                  <m:t>: </m:t>
                                </m:r>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err="1">
                                    <a:latin typeface="Cambria Math" panose="02040503050406030204" pitchFamily="18" charset="0"/>
                                  </a:rPr>
                                  <m:t>𝑏𝑑</m:t>
                                </m:r>
                                <m:r>
                                  <a:rPr lang="en-US" sz="1600" i="1" dirty="0">
                                    <a:latin typeface="Cambria Math" panose="02040503050406030204" pitchFamily="18" charset="0"/>
                                  </a:rPr>
                                  <m:t>)</m:t>
                                </m:r>
                              </m:oMath>
                            </m:oMathPara>
                          </a14:m>
                          <a:endParaRPr lang="en-US" sz="1600" dirty="0"/>
                        </a:p>
                        <a:p>
                          <a:pPr algn="ctr"/>
                          <a:r>
                            <a:rPr lang="en-US" sz="1600" dirty="0">
                              <a:latin typeface="+mn-lt"/>
                            </a:rPr>
                            <a:t>Worst case: </a:t>
                          </a:r>
                          <a14:m>
                            <m:oMath xmlns:m="http://schemas.openxmlformats.org/officeDocument/2006/math">
                              <m:r>
                                <a:rPr lang="en-US" sz="1600" i="1" dirty="0" smtClean="0">
                                  <a:latin typeface="Cambria Math" panose="02040503050406030204" pitchFamily="18" charset="0"/>
                                </a:rPr>
                                <m:t>𝑂</m:t>
                              </m:r>
                              <m:d>
                                <m:dPr>
                                  <m:ctrlPr>
                                    <a:rPr lang="en-US" sz="1600" i="1" dirty="0" smtClean="0">
                                      <a:latin typeface="Cambria Math" panose="02040503050406030204" pitchFamily="18" charset="0"/>
                                    </a:rPr>
                                  </m:ctrlPr>
                                </m:dPr>
                                <m:e>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e>
                              </m:d>
                            </m:oMath>
                          </a14:m>
                          <a:endParaRPr lang="en-US" sz="1600" dirty="0"/>
                        </a:p>
                      </a:txBody>
                      <a:tcPr anchor="ctr">
                        <a:lnT w="38100" cap="flat" cmpd="sng" algn="ctr">
                          <a:solidFill>
                            <a:schemeClr val="tx1"/>
                          </a:solidFill>
                          <a:prstDash val="solid"/>
                          <a:round/>
                          <a:headEnd type="none" w="med" len="med"/>
                          <a:tailEnd type="none" w="med" len="med"/>
                        </a:lnT>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br>
                            <a:rPr lang="en-US" sz="1600" dirty="0">
                              <a:latin typeface="+mn-lt"/>
                            </a:rPr>
                          </a:b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m:oMathPara>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640080">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40080">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endParaRPr lang="en-US"/>
                        </a:p>
                      </a:txBody>
                      <a:tcPr anchor="ctr">
                        <a:blipFill>
                          <a:blip r:embed="rId3"/>
                          <a:stretch>
                            <a:fillRect l="-300769" t="-104762" r="-101923" b="-581905"/>
                          </a:stretch>
                        </a:blipFill>
                      </a:tcPr>
                    </a:tc>
                    <a:tc>
                      <a:txBody>
                        <a:bodyPr/>
                        <a:lstStyle/>
                        <a:p>
                          <a:endParaRPr lang="en-US"/>
                        </a:p>
                      </a:txBody>
                      <a:tcPr anchor="ctr">
                        <a:blipFill>
                          <a:blip r:embed="rId3"/>
                          <a:stretch>
                            <a:fillRect l="-400769" t="-104762" r="-1923" b="-581905"/>
                          </a:stretch>
                        </a:blipFill>
                      </a:tcP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193694" r="-962" b="-450450"/>
                          </a:stretch>
                        </a:blipFill>
                      </a:tcPr>
                    </a:tc>
                    <a:tc hMerge="1">
                      <a:txBody>
                        <a:bodyPr/>
                        <a:lstStyle/>
                        <a:p>
                          <a:endParaRPr lang="en-US" dirty="0"/>
                        </a:p>
                      </a:txBody>
                      <a:tcPr anchor="ctr"/>
                    </a:tc>
                    <a:extLst>
                      <a:ext uri="{0D108BD9-81ED-4DB2-BD59-A6C34878D82A}">
                        <a16:rowId xmlns:a16="http://schemas.microsoft.com/office/drawing/2014/main" val="10002"/>
                      </a:ext>
                    </a:extLst>
                  </a:tr>
                  <a:tr h="822960">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endParaRPr lang="en-US"/>
                        </a:p>
                      </a:txBody>
                      <a:tcPr anchor="ctr">
                        <a:blipFill>
                          <a:blip r:embed="rId3"/>
                          <a:stretch>
                            <a:fillRect l="-300769" t="-241481" r="-101923" b="-270370"/>
                          </a:stretch>
                        </a:blipFill>
                      </a:tcPr>
                    </a:tc>
                    <a:tc>
                      <a:txBody>
                        <a:bodyPr/>
                        <a:lstStyle/>
                        <a:p>
                          <a:endParaRPr lang="en-US"/>
                        </a:p>
                      </a:txBody>
                      <a:tcPr anchor="ctr">
                        <a:blipFill>
                          <a:blip r:embed="rId3"/>
                          <a:stretch>
                            <a:fillRect l="-400769" t="-241481" r="-1923" b="-270370"/>
                          </a:stretch>
                        </a:blipFill>
                      </a:tcP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300769" t="-411607" r="-101923" b="-225893"/>
                          </a:stretch>
                        </a:blipFill>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400769" t="-411607" r="-1923" b="-225893"/>
                          </a:stretch>
                        </a:blipFill>
                      </a:tcPr>
                    </a:tc>
                    <a:extLst>
                      <a:ext uri="{0D108BD9-81ED-4DB2-BD59-A6C34878D82A}">
                        <a16:rowId xmlns:a16="http://schemas.microsoft.com/office/drawing/2014/main" val="10004"/>
                      </a:ext>
                    </a:extLst>
                  </a:tr>
                  <a:tr h="822960">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50385" t="-424444" r="-962" b="-87407"/>
                          </a:stretch>
                        </a:blipFill>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626549" r="-962" b="-4425"/>
                          </a:stretch>
                        </a:blipFill>
                      </a:tcP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Fallback>
      </mc:AlternateContent>
      <p:sp>
        <p:nvSpPr>
          <p:cNvPr id="3" name="Rectangle 2">
            <a:extLst>
              <a:ext uri="{FF2B5EF4-FFF2-40B4-BE49-F238E27FC236}">
                <a16:creationId xmlns:a16="http://schemas.microsoft.com/office/drawing/2014/main" id="{B8F6266B-B6E3-46D0-8870-F1AFB7596898}"/>
              </a:ext>
            </a:extLst>
          </p:cNvPr>
          <p:cNvSpPr/>
          <p:nvPr/>
        </p:nvSpPr>
        <p:spPr>
          <a:xfrm>
            <a:off x="4343400" y="254318"/>
            <a:ext cx="4442647"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600" dirty="0">
                <a:latin typeface="+mn-lt"/>
              </a:rPr>
              <a:t>b:    maximum branching factor of the search tree</a:t>
            </a:r>
          </a:p>
          <a:p>
            <a:r>
              <a:rPr lang="en-US" sz="1600" dirty="0">
                <a:latin typeface="+mn-lt"/>
              </a:rPr>
              <a:t>d:    depth of the optimal solution</a:t>
            </a:r>
          </a:p>
          <a:p>
            <a:r>
              <a:rPr lang="en-US" sz="1600" dirty="0">
                <a:latin typeface="+mn-lt"/>
              </a:rPr>
              <a:t>m:   maximum length of any path in the state space</a:t>
            </a:r>
          </a:p>
          <a:p>
            <a:r>
              <a:rPr lang="en-US" sz="1600" dirty="0">
                <a:latin typeface="+mn-lt"/>
              </a:rPr>
              <a:t>C*:  cost of optimal solution</a:t>
            </a:r>
          </a:p>
        </p:txBody>
      </p:sp>
      <p:sp>
        <p:nvSpPr>
          <p:cNvPr id="4" name="Rectangle 3">
            <a:extLst>
              <a:ext uri="{FF2B5EF4-FFF2-40B4-BE49-F238E27FC236}">
                <a16:creationId xmlns:a16="http://schemas.microsoft.com/office/drawing/2014/main" id="{CDF61E80-4B55-8979-0EEC-874E5C0C9D98}"/>
              </a:ext>
            </a:extLst>
          </p:cNvPr>
          <p:cNvSpPr/>
          <p:nvPr/>
        </p:nvSpPr>
        <p:spPr>
          <a:xfrm>
            <a:off x="7162800" y="3657600"/>
            <a:ext cx="1371600" cy="1295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F0DA85-90AE-4AAC-7555-21DC3B1F4A14}"/>
              </a:ext>
            </a:extLst>
          </p:cNvPr>
          <p:cNvSpPr/>
          <p:nvPr/>
        </p:nvSpPr>
        <p:spPr>
          <a:xfrm>
            <a:off x="4165879" y="5867400"/>
            <a:ext cx="4368521" cy="7362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With a good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3200" dirty="0"/>
              <a:t>A Planning Agent: 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stored as the state. The agent function returns the actions from the plan step-by-step.</a:t>
            </a:r>
          </a:p>
        </p:txBody>
      </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457200" y="6026478"/>
            <a:ext cx="8153400" cy="589974"/>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b="1" dirty="0"/>
              <a:t>Note</a:t>
            </a:r>
            <a:r>
              <a:rPr lang="en-US" dirty="0"/>
              <a:t>: The execution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grpSp>
        <p:nvGrpSpPr>
          <p:cNvPr id="16" name="Group 15">
            <a:extLst>
              <a:ext uri="{FF2B5EF4-FFF2-40B4-BE49-F238E27FC236}">
                <a16:creationId xmlns:a16="http://schemas.microsoft.com/office/drawing/2014/main" id="{FDC0AC22-45CD-C9CC-52FB-CE1639FAC6B4}"/>
              </a:ext>
            </a:extLst>
          </p:cNvPr>
          <p:cNvGrpSpPr/>
          <p:nvPr/>
        </p:nvGrpSpPr>
        <p:grpSpPr>
          <a:xfrm>
            <a:off x="3532914" y="2763174"/>
            <a:ext cx="4667694" cy="2626184"/>
            <a:chOff x="3532914" y="2763174"/>
            <a:chExt cx="4667694" cy="2626184"/>
          </a:xfrm>
        </p:grpSpPr>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gr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6CECFECF-C911-0734-8EFD-0D8A1C970E3D}"/>
              </a:ext>
            </a:extLst>
          </p:cNvPr>
          <p:cNvGrpSpPr/>
          <p:nvPr/>
        </p:nvGrpSpPr>
        <p:grpSpPr>
          <a:xfrm>
            <a:off x="737697" y="2763174"/>
            <a:ext cx="2391587" cy="2845292"/>
            <a:chOff x="737697" y="2763174"/>
            <a:chExt cx="2391587" cy="2845292"/>
          </a:xfrm>
        </p:grpSpPr>
        <p:grpSp>
          <p:nvGrpSpPr>
            <p:cNvPr id="15" name="Group 14">
              <a:extLst>
                <a:ext uri="{FF2B5EF4-FFF2-40B4-BE49-F238E27FC236}">
                  <a16:creationId xmlns:a16="http://schemas.microsoft.com/office/drawing/2014/main" id="{105E9A0B-6D26-4285-5407-0CF504A8341C}"/>
                </a:ext>
              </a:extLst>
            </p:cNvPr>
            <p:cNvGrpSpPr/>
            <p:nvPr/>
          </p:nvGrpSpPr>
          <p:grpSpPr>
            <a:xfrm>
              <a:off x="737697" y="2763174"/>
              <a:ext cx="2391587" cy="2845292"/>
              <a:chOff x="737697" y="2763174"/>
              <a:chExt cx="2391587" cy="2845292"/>
            </a:xfrm>
          </p:grpSpPr>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grpSp>
        <p:sp>
          <p:nvSpPr>
            <p:cNvPr id="17" name="TextBox 16">
              <a:extLst>
                <a:ext uri="{FF2B5EF4-FFF2-40B4-BE49-F238E27FC236}">
                  <a16:creationId xmlns:a16="http://schemas.microsoft.com/office/drawing/2014/main" id="{1F01E6D7-AB28-F345-6193-0FEDE799A5F6}"/>
                </a:ext>
              </a:extLst>
            </p:cNvPr>
            <p:cNvSpPr txBox="1"/>
            <p:nvPr/>
          </p:nvSpPr>
          <p:spPr>
            <a:xfrm rot="1174007">
              <a:off x="1039481" y="4215587"/>
              <a:ext cx="1786772"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b="1" dirty="0"/>
                <a:t>Transition model</a:t>
              </a:r>
            </a:p>
          </p:txBody>
        </p:sp>
      </p:grpSp>
    </p:spTree>
    <p:extLst>
      <p:ext uri="{BB962C8B-B14F-4D97-AF65-F5344CB8AC3E}">
        <p14:creationId xmlns:p14="http://schemas.microsoft.com/office/powerpoint/2010/main" val="22040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a:xfrm>
            <a:off x="628650" y="365127"/>
            <a:ext cx="7886700" cy="1035110"/>
          </a:xfrm>
        </p:spPr>
        <p:txBody>
          <a:bodyPr>
            <a:normAutofit/>
          </a:bodyPr>
          <a:lstStyle/>
          <a:p>
            <a:r>
              <a:rPr lang="en-US" sz="2800" dirty="0"/>
              <a:t>Complete Planning Agent to Solve a Maze</a:t>
            </a:r>
          </a:p>
        </p:txBody>
      </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grpSp>
        <p:nvGrpSpPr>
          <p:cNvPr id="6" name="Group 5">
            <a:extLst>
              <a:ext uri="{FF2B5EF4-FFF2-40B4-BE49-F238E27FC236}">
                <a16:creationId xmlns:a16="http://schemas.microsoft.com/office/drawing/2014/main" id="{B35FBD37-E1A8-6E2B-5B8B-42EA3697236B}"/>
              </a:ext>
            </a:extLst>
          </p:cNvPr>
          <p:cNvGrpSpPr/>
          <p:nvPr/>
        </p:nvGrpSpPr>
        <p:grpSpPr>
          <a:xfrm>
            <a:off x="914400" y="1371600"/>
            <a:ext cx="7086600" cy="4453794"/>
            <a:chOff x="838200" y="1371600"/>
            <a:chExt cx="7086600" cy="4453794"/>
          </a:xfrm>
        </p:grpSpPr>
        <p:sp>
          <p:nvSpPr>
            <p:cNvPr id="4" name="Rectangle 3">
              <a:extLst>
                <a:ext uri="{FF2B5EF4-FFF2-40B4-BE49-F238E27FC236}">
                  <a16:creationId xmlns:a16="http://schemas.microsoft.com/office/drawing/2014/main" id="{47EE04EB-FDAD-F984-D610-9EC783632DAA}"/>
                </a:ext>
              </a:extLst>
            </p:cNvPr>
            <p:cNvSpPr/>
            <p:nvPr/>
          </p:nvSpPr>
          <p:spPr>
            <a:xfrm>
              <a:off x="838200" y="2260852"/>
              <a:ext cx="456547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903192" y="2428726"/>
              <a:ext cx="1495996" cy="2000548"/>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C28649C-EF41-DD3B-A5E5-3F6A9950446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715161" y="3179744"/>
              <a:ext cx="971478" cy="956912"/>
            </a:xfrm>
            <a:prstGeom prst="rect">
              <a:avLst/>
            </a:prstGeom>
            <a:noFill/>
            <a:ln w="9525">
              <a:noFill/>
              <a:miter lim="800000"/>
              <a:headEnd/>
              <a:tailEnd/>
            </a:ln>
          </p:spPr>
        </p:pic>
      </p:grpSp>
    </p:spTree>
    <p:extLst>
      <p:ext uri="{BB962C8B-B14F-4D97-AF65-F5344CB8AC3E}">
        <p14:creationId xmlns:p14="http://schemas.microsoft.com/office/powerpoint/2010/main" val="39282930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24088</TotalTime>
  <Words>7051</Words>
  <Application>Microsoft Office PowerPoint</Application>
  <PresentationFormat>On-screen Show (4:3)</PresentationFormat>
  <Paragraphs>1045</Paragraphs>
  <Slides>96</Slides>
  <Notes>64</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Tree Search</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Time and Space Complexity of Tree Search</vt:lpstr>
      <vt:lpstr>State Space</vt:lpstr>
      <vt:lpstr>Permutations</vt:lpstr>
      <vt:lpstr>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Uninformed Search</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 Introduction</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Informed Search A*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 Search</vt:lpstr>
      <vt:lpstr>Guarantees of A* Search</vt:lpstr>
      <vt:lpstr>Properties of A*Search</vt:lpstr>
      <vt:lpstr>Iterative-Deepening A* Search – IDA*</vt:lpstr>
      <vt:lpstr>Informed Search Designing Heuristics</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Summary Tree Search</vt:lpstr>
      <vt:lpstr>Summary:  All Search Strategies</vt:lpstr>
      <vt:lpstr>Implementation as Best-First Search</vt:lpstr>
      <vt:lpstr>A Planning Agent: Planning vs. Execution Phase</vt:lpstr>
      <vt:lpstr>Complete Planning Agent to Solve a Maze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194</cp:revision>
  <dcterms:created xsi:type="dcterms:W3CDTF">2020-09-15T14:04:03Z</dcterms:created>
  <dcterms:modified xsi:type="dcterms:W3CDTF">2025-05-16T15:20:43Z</dcterms:modified>
</cp:coreProperties>
</file>